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0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1" r:id="rId3"/>
    <p:sldMasterId id="2147483712" r:id="rId4"/>
    <p:sldMasterId id="2147483742" r:id="rId5"/>
  </p:sldMasterIdLst>
  <p:notesMasterIdLst>
    <p:notesMasterId r:id="rId81"/>
  </p:notesMasterIdLst>
  <p:sldIdLst>
    <p:sldId id="1714" r:id="rId6"/>
    <p:sldId id="1705" r:id="rId7"/>
    <p:sldId id="1708" r:id="rId8"/>
    <p:sldId id="1710" r:id="rId9"/>
    <p:sldId id="1711" r:id="rId10"/>
    <p:sldId id="1712" r:id="rId11"/>
    <p:sldId id="1632" r:id="rId12"/>
    <p:sldId id="1647" r:id="rId13"/>
    <p:sldId id="584" r:id="rId14"/>
    <p:sldId id="585" r:id="rId15"/>
    <p:sldId id="586" r:id="rId16"/>
    <p:sldId id="587" r:id="rId17"/>
    <p:sldId id="1629" r:id="rId18"/>
    <p:sldId id="588" r:id="rId19"/>
    <p:sldId id="591" r:id="rId20"/>
    <p:sldId id="592" r:id="rId21"/>
    <p:sldId id="1634" r:id="rId22"/>
    <p:sldId id="1704" r:id="rId23"/>
    <p:sldId id="1635" r:id="rId24"/>
    <p:sldId id="1637" r:id="rId25"/>
    <p:sldId id="1636" r:id="rId26"/>
    <p:sldId id="1664" r:id="rId27"/>
    <p:sldId id="1573" r:id="rId28"/>
    <p:sldId id="1574" r:id="rId29"/>
    <p:sldId id="1665" r:id="rId30"/>
    <p:sldId id="1638" r:id="rId31"/>
    <p:sldId id="1639" r:id="rId32"/>
    <p:sldId id="1666" r:id="rId33"/>
    <p:sldId id="1668" r:id="rId34"/>
    <p:sldId id="594" r:id="rId35"/>
    <p:sldId id="1579" r:id="rId36"/>
    <p:sldId id="1670" r:id="rId37"/>
    <p:sldId id="1671" r:id="rId38"/>
    <p:sldId id="1669" r:id="rId39"/>
    <p:sldId id="1566" r:id="rId40"/>
    <p:sldId id="1640" r:id="rId41"/>
    <p:sldId id="1641" r:id="rId42"/>
    <p:sldId id="1643" r:id="rId43"/>
    <p:sldId id="1673" r:id="rId44"/>
    <p:sldId id="1582" r:id="rId45"/>
    <p:sldId id="1585" r:id="rId46"/>
    <p:sldId id="1586" r:id="rId47"/>
    <p:sldId id="1587" r:id="rId48"/>
    <p:sldId id="1588" r:id="rId49"/>
    <p:sldId id="1674" r:id="rId50"/>
    <p:sldId id="1660" r:id="rId51"/>
    <p:sldId id="1648" r:id="rId52"/>
    <p:sldId id="1676" r:id="rId53"/>
    <p:sldId id="1677" r:id="rId54"/>
    <p:sldId id="1567" r:id="rId55"/>
    <p:sldId id="1679" r:id="rId56"/>
    <p:sldId id="1681" r:id="rId57"/>
    <p:sldId id="1680" r:id="rId58"/>
    <p:sldId id="1400" r:id="rId59"/>
    <p:sldId id="1682" r:id="rId60"/>
    <p:sldId id="1685" r:id="rId61"/>
    <p:sldId id="1684" r:id="rId62"/>
    <p:sldId id="1683" r:id="rId63"/>
    <p:sldId id="1686" r:id="rId64"/>
    <p:sldId id="1687" r:id="rId65"/>
    <p:sldId id="1570" r:id="rId66"/>
    <p:sldId id="1688" r:id="rId67"/>
    <p:sldId id="1689" r:id="rId68"/>
    <p:sldId id="1690" r:id="rId69"/>
    <p:sldId id="1691" r:id="rId70"/>
    <p:sldId id="1692" r:id="rId71"/>
    <p:sldId id="1693" r:id="rId72"/>
    <p:sldId id="1630" r:id="rId73"/>
    <p:sldId id="1649" r:id="rId74"/>
    <p:sldId id="595" r:id="rId75"/>
    <p:sldId id="1319" r:id="rId76"/>
    <p:sldId id="1696" r:id="rId77"/>
    <p:sldId id="1336" r:id="rId78"/>
    <p:sldId id="1337" r:id="rId79"/>
    <p:sldId id="1595" r:id="rId8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Corbel" panose="020B0503020204020204" pitchFamily="34" charset="0"/>
      <p:regular r:id="rId91"/>
      <p:bold r:id="rId92"/>
      <p:italic r:id="rId93"/>
      <p:boldItalic r:id="rId94"/>
    </p:embeddedFont>
    <p:embeddedFont>
      <p:font typeface="Merriweather Sans" pitchFamily="2" charset="77"/>
      <p:regular r:id="rId95"/>
      <p:bold r:id="rId96"/>
      <p:italic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  <p:embeddedFont>
      <p:font typeface="Source Sans Pro" panose="020B0503030403020204" pitchFamily="34" charset="0"/>
      <p:regular r:id="rId103"/>
      <p:bold r:id="rId104"/>
      <p:italic r:id="rId105"/>
      <p:boldItalic r:id="rId106"/>
    </p:embeddedFont>
    <p:embeddedFont>
      <p:font typeface="Source Serif Pro" panose="02040603050405020204" pitchFamily="18" charset="0"/>
      <p:regular r:id="rId107"/>
      <p:bold r:id="rId108"/>
      <p:italic r:id="rId109"/>
      <p:boldItalic r:id="rId110"/>
    </p:embeddedFont>
    <p:embeddedFont>
      <p:font typeface="Tahoma" panose="020B0604030504040204" pitchFamily="34" charset="0"/>
      <p:regular r:id="rId111"/>
      <p:bold r:id="rId112"/>
    </p:embeddedFont>
    <p:embeddedFont>
      <p:font typeface="Trebuchet MS" panose="020B0703020202090204" pitchFamily="34" charset="0"/>
      <p:regular r:id="rId113"/>
      <p:bold r:id="rId114"/>
      <p:italic r:id="rId115"/>
    </p:embeddedFont>
    <p:embeddedFont>
      <p:font typeface="Verdana" panose="020B0604030504040204" pitchFamily="34" charset="0"/>
      <p:regular r:id="rId116"/>
      <p:bold r:id="rId117"/>
      <p:italic r:id="rId118"/>
      <p:boldItalic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1"/>
    <p:restoredTop sz="94683"/>
  </p:normalViewPr>
  <p:slideViewPr>
    <p:cSldViewPr snapToGrid="0">
      <p:cViewPr varScale="1">
        <p:scale>
          <a:sx n="120" d="100"/>
          <a:sy n="120" d="100"/>
        </p:scale>
        <p:origin x="200" y="1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36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12" Type="http://schemas.openxmlformats.org/officeDocument/2006/relationships/font" Target="fonts/font31.fntdata"/><Relationship Id="rId16" Type="http://schemas.openxmlformats.org/officeDocument/2006/relationships/slide" Target="slides/slide11.xml"/><Relationship Id="rId107" Type="http://schemas.openxmlformats.org/officeDocument/2006/relationships/font" Target="fonts/font26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21.fntdata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32.fntdata"/><Relationship Id="rId118" Type="http://schemas.openxmlformats.org/officeDocument/2006/relationships/font" Target="fonts/font37.fntdata"/><Relationship Id="rId80" Type="http://schemas.openxmlformats.org/officeDocument/2006/relationships/slide" Target="slides/slide75.xml"/><Relationship Id="rId85" Type="http://schemas.openxmlformats.org/officeDocument/2006/relationships/font" Target="fonts/font4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22.fntdata"/><Relationship Id="rId108" Type="http://schemas.openxmlformats.org/officeDocument/2006/relationships/font" Target="fonts/font27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33.fntdata"/><Relationship Id="rId119" Type="http://schemas.openxmlformats.org/officeDocument/2006/relationships/font" Target="fonts/font38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28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120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6.fntdata"/><Relationship Id="rId110" Type="http://schemas.openxmlformats.org/officeDocument/2006/relationships/font" Target="fonts/font29.fntdata"/><Relationship Id="rId115" Type="http://schemas.openxmlformats.org/officeDocument/2006/relationships/font" Target="fonts/font34.fntdata"/><Relationship Id="rId61" Type="http://schemas.openxmlformats.org/officeDocument/2006/relationships/slide" Target="slides/slide56.xml"/><Relationship Id="rId82" Type="http://schemas.openxmlformats.org/officeDocument/2006/relationships/font" Target="fonts/font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3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111" Type="http://schemas.openxmlformats.org/officeDocument/2006/relationships/font" Target="fonts/font30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2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7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  <a:p>
            <a:r>
              <a:rPr lang="en-US" dirty="0"/>
              <a:t>By the end of the sentence, you probably were predicting that the word "mat" had a probability near 1 and every other word had relatively low probability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29002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61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3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72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2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2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7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572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8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921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6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6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84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75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8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27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750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0699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68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386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4484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3707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4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1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3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825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4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81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75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39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38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2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2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42589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217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7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72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0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9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6727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74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76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6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rinceton.edu/~wbialek/rome/refs/shannon_51.pdf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10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6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microsoft.com/office/2007/relationships/hdphoto" Target="../media/hdphoto4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dirty="0"/>
              <a:t>Language Modeling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F7A9-06D2-2FAF-9E71-A417ABC513C8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Manning, and many others ]</a:t>
            </a:r>
          </a:p>
        </p:txBody>
      </p:sp>
    </p:spTree>
    <p:extLst>
      <p:ext uri="{BB962C8B-B14F-4D97-AF65-F5344CB8AC3E}">
        <p14:creationId xmlns:p14="http://schemas.microsoft.com/office/powerpoint/2010/main" val="282311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 __?__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914400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Upcoming Word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46A7-877E-541D-FF78-4128A09E22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309315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72785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Implicit Joint Distribution over Language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785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115003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2325239" y="3115359"/>
            <a:ext cx="4155382" cy="966966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453" dirty="0">
                <a:latin typeface="Verdana"/>
                <a:cs typeface="Verdana"/>
              </a:rPr>
              <a:t>=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7" dirty="0">
                <a:latin typeface="Cambria Math"/>
                <a:cs typeface="Cambria Math"/>
              </a:rPr>
              <a:t>1</a:t>
            </a:r>
            <a:r>
              <a:rPr lang="en-US" sz="1561" spc="-7" dirty="0">
                <a:latin typeface="Cambria Math"/>
                <a:cs typeface="Cambria Math"/>
              </a:rPr>
              <a:t>0</a:t>
            </a:r>
            <a:r>
              <a:rPr lang="en-US" sz="1672" spc="45" baseline="29629" dirty="0">
                <a:latin typeface="Cambria Math"/>
                <a:cs typeface="Cambria Math"/>
              </a:rPr>
              <a:t>-5</a:t>
            </a:r>
            <a:endParaRPr sz="1932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453" dirty="0">
                <a:latin typeface="Verdana"/>
                <a:cs typeface="Verdana"/>
              </a:rPr>
              <a:t>=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7" dirty="0">
                <a:latin typeface="Cambria Math"/>
                <a:cs typeface="Cambria Math"/>
              </a:rPr>
              <a:t>10</a:t>
            </a:r>
            <a:r>
              <a:rPr lang="en-US" sz="1672" spc="45" baseline="29629" dirty="0">
                <a:latin typeface="Cambria Math"/>
                <a:cs typeface="Cambria Math"/>
              </a:rPr>
              <a:t>-15</a:t>
            </a:r>
            <a:endParaRPr lang="en-US" sz="1672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HW1 is released!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Due Tuesday. </a:t>
            </a:r>
          </a:p>
          <a:p>
            <a:r>
              <a:rPr lang="en-US" dirty="0"/>
              <a:t>Has both theory (background on algebra, etc.) and programming (word similarity). </a:t>
            </a:r>
          </a:p>
          <a:p>
            <a:pPr>
              <a:lnSpc>
                <a:spcPct val="114999"/>
              </a:lnSpc>
            </a:pPr>
            <a:r>
              <a:rPr lang="en-US" dirty="0"/>
              <a:t>A </a:t>
            </a:r>
            <a:r>
              <a:rPr lang="en-US" b="1" dirty="0"/>
              <a:t>baseline </a:t>
            </a:r>
            <a:r>
              <a:rPr lang="en-US" dirty="0"/>
              <a:t>for self-assessment.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Future homework may be more demanding. </a:t>
            </a:r>
          </a:p>
        </p:txBody>
      </p:sp>
    </p:spTree>
    <p:extLst>
      <p:ext uri="{BB962C8B-B14F-4D97-AF65-F5344CB8AC3E}">
        <p14:creationId xmlns:p14="http://schemas.microsoft.com/office/powerpoint/2010/main" val="4269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also generate strings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0116BD9-9846-68F2-31D5-E4D587801EF8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E0AB3D-5684-E16E-1E59-57A082FFB21F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B391-5188-A3DA-5B0C-B5BA16EC36FF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4A785-82A3-277C-4024-4A8D58A40679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Should We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rely on </a:t>
            </a:r>
            <a:r>
              <a:rPr lang="en-US" dirty="0">
                <a:solidFill>
                  <a:srgbClr val="C00000"/>
                </a:solidFill>
              </a:rPr>
              <a:t>understanding of context/prefix </a:t>
            </a:r>
          </a:p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NLP tasks, especially those involving </a:t>
            </a:r>
            <a:r>
              <a:rPr lang="en-US" dirty="0">
                <a:solidFill>
                  <a:srgbClr val="C00000"/>
                </a:solidFill>
              </a:rPr>
              <a:t>text generation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559017"/>
            <a:ext cx="3937000" cy="2921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25F5F-2CF8-B7BA-0F92-5BF65CD6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C91D58-1B0C-D8B3-8E5B-83C9966E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58" b="4390"/>
          <a:stretch/>
        </p:blipFill>
        <p:spPr>
          <a:xfrm>
            <a:off x="1823325" y="1253348"/>
            <a:ext cx="5283805" cy="38034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6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0EEA6-243B-4BBE-9CAD-DE7A50F6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FC2-82B5-824E-ED47-2A829010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Can be Misused Too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71E-3086-1427-5138-856EB8E9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367628"/>
            <a:ext cx="8520600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 lot more about </a:t>
            </a:r>
            <a:br>
              <a:rPr lang="en-US" dirty="0"/>
            </a:br>
            <a:r>
              <a:rPr lang="en-US" dirty="0"/>
              <a:t>harms later in the class. 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2DC43BB-E487-99F7-FF45-5217D37FCE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101" y="413260"/>
            <a:ext cx="4372244" cy="37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2D867-7287-76CD-6B74-EBB11DA4EDB0}"/>
              </a:ext>
            </a:extLst>
          </p:cNvPr>
          <p:cNvSpPr txBox="1"/>
          <p:nvPr/>
        </p:nvSpPr>
        <p:spPr>
          <a:xfrm>
            <a:off x="4814045" y="4544586"/>
            <a:ext cx="3980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75">
              <a:spcBef>
                <a:spcPts val="74"/>
              </a:spcBef>
            </a:pP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https://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pdos.csail.mit.edu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/archive/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scigen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7C6F-7773-CE3F-5503-7A391CBD6741}"/>
              </a:ext>
            </a:extLst>
          </p:cNvPr>
          <p:cNvSpPr txBox="1"/>
          <p:nvPr/>
        </p:nvSpPr>
        <p:spPr>
          <a:xfrm>
            <a:off x="484093" y="2059768"/>
            <a:ext cx="2949388" cy="1055608"/>
          </a:xfrm>
          <a:prstGeom prst="wedgeRoundRectCallout">
            <a:avLst>
              <a:gd name="adj1" fmla="val 63959"/>
              <a:gd name="adj2" fmla="val -2472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7550" indent="17463" algn="ctr">
              <a:spcBef>
                <a:spcPts val="238"/>
              </a:spcBef>
            </a:pPr>
            <a:r>
              <a:rPr lang="en-US" sz="2800" dirty="0">
                <a:latin typeface="Corbel" panose="020B0503020204020204" pitchFamily="34" charset="0"/>
              </a:rPr>
              <a:t>Is this a real science article?</a:t>
            </a:r>
          </a:p>
        </p:txBody>
      </p:sp>
    </p:spTree>
    <p:extLst>
      <p:ext uri="{BB962C8B-B14F-4D97-AF65-F5344CB8AC3E}">
        <p14:creationId xmlns:p14="http://schemas.microsoft.com/office/powerpoint/2010/main" val="339073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D284-B2F8-D0BF-E0F0-3F666AB4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Language Modeling Problem in General 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9125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Assign a probability to every sequence: </a:t>
                </a:r>
              </a:p>
              <a:p>
                <a:pPr lvl="1"/>
                <a:r>
                  <a:rPr lang="en-US" b="1" dirty="0"/>
                  <a:t>Finite </a:t>
                </a:r>
                <a:r>
                  <a:rPr lang="en-US" dirty="0"/>
                  <a:t>vocabulary </a:t>
                </a:r>
                <a:r>
                  <a:rPr lang="en-US" dirty="0">
                    <a:solidFill>
                      <a:srgbClr val="202122"/>
                    </a:solidFill>
                    <a:effectLst/>
                    <a:latin typeface="Corbel" panose="020B0503020204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Infinite</a:t>
                </a:r>
                <a:r>
                  <a:rPr lang="en-US" dirty="0"/>
                  <a:t> set of sequences in this language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Note, this statement does not specify the vocabulary (the atomic unit). </a:t>
                </a:r>
              </a:p>
              <a:p>
                <a:pPr lvl="1"/>
                <a:r>
                  <a:rPr lang="en-US" dirty="0"/>
                  <a:t>Example units: words, characters, bytes, etc.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How do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9125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EC1F1E-13DE-78BA-4F6D-5D54BC90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b="11038"/>
          <a:stretch/>
        </p:blipFill>
        <p:spPr>
          <a:xfrm>
            <a:off x="2911662" y="2291417"/>
            <a:ext cx="2926228" cy="1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1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7E8B-A2B5-0D11-2696-ACE328DA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“My </a:t>
            </a:r>
            <a:r>
              <a:rPr lang="en-US" dirty="0" err="1"/>
              <a:t>Colab</a:t>
            </a:r>
            <a:r>
              <a:rPr lang="en-US" dirty="0"/>
              <a:t> Is Running Out of Memory”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5633-BD8F-80A1-8ADC-1CEF72AFD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Option 1: get a more high-performing </a:t>
            </a:r>
            <a:r>
              <a:rPr lang="en-US" dirty="0" err="1"/>
              <a:t>Colab</a:t>
            </a:r>
            <a:r>
              <a:rPr lang="en-US" dirty="0"/>
              <a:t>: $10 for a month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~ 2 x $ of Starbucks chocolate mochas </a:t>
            </a:r>
          </a:p>
          <a:p>
            <a:pPr lvl="1"/>
            <a:r>
              <a:rPr lang="en-US" dirty="0"/>
              <a:t>~ $ of Twitter verification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Option 2: use smaller word embeddings: 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output will be a bit different but that’s okay! </a:t>
            </a:r>
          </a:p>
          <a:p>
            <a:pPr lvl="1"/>
            <a:r>
              <a:rPr lang="en-US" dirty="0"/>
              <a:t>Note, the smaller vectors have smaller dimensionality. </a:t>
            </a:r>
          </a:p>
          <a:p>
            <a:pPr lvl="1"/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FF100B-4FB4-7970-5264-2E35785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85" y="1938446"/>
            <a:ext cx="3541843" cy="67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6796-E92F-2E3B-D258-BC7990A16419}"/>
              </a:ext>
            </a:extLst>
          </p:cNvPr>
          <p:cNvSpPr txBox="1"/>
          <p:nvPr/>
        </p:nvSpPr>
        <p:spPr>
          <a:xfrm>
            <a:off x="742399" y="2944917"/>
            <a:ext cx="8169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download the pre-computed embeddings 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embeddings = </a:t>
            </a:r>
            <a:r>
              <a:rPr lang="en-US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('glove-twitter-50')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embeddings =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'word2vec-google-news-300'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12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873680" y="1622881"/>
            <a:ext cx="3933815" cy="14946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155469"/>
            <a:ext cx="5478087" cy="3476856"/>
          </a:xfrm>
        </p:spPr>
        <p:txBody>
          <a:bodyPr/>
          <a:lstStyle/>
          <a:p>
            <a:r>
              <a:rPr lang="en-US" dirty="0"/>
              <a:t>Shannon (1950): The predictive difficulty (entropy) of English. </a:t>
            </a:r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4B36-2A63-452C-B1FC-DE19464C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7A3AA-E83F-61F7-8BD4-F6E650BAAD55}"/>
              </a:ext>
            </a:extLst>
          </p:cNvPr>
          <p:cNvGrpSpPr/>
          <p:nvPr/>
        </p:nvGrpSpPr>
        <p:grpSpPr>
          <a:xfrm>
            <a:off x="5944710" y="3566914"/>
            <a:ext cx="1981200" cy="424745"/>
            <a:chOff x="5944710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671953" y="3854546"/>
              <a:ext cx="59343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73656-32DE-6820-9C40-5C97206B4F4B}"/>
              </a:ext>
            </a:extLst>
          </p:cNvPr>
          <p:cNvGrpSpPr/>
          <p:nvPr/>
        </p:nvGrpSpPr>
        <p:grpSpPr>
          <a:xfrm>
            <a:off x="5840679" y="3566914"/>
            <a:ext cx="1981200" cy="424745"/>
            <a:chOff x="5840679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252961" y="3854546"/>
              <a:ext cx="113288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728B282-750E-6D81-58C0-5183C89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1150" y="1317234"/>
            <a:ext cx="8521700" cy="3086881"/>
          </a:xfr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7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48B95A3-57E8-ABF7-A37A-547E8A11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3179" y="1349427"/>
            <a:ext cx="8941375" cy="3105212"/>
          </a:xfrm>
        </p:spPr>
      </p:pic>
    </p:spTree>
    <p:extLst>
      <p:ext uri="{BB962C8B-B14F-4D97-AF65-F5344CB8AC3E}">
        <p14:creationId xmlns:p14="http://schemas.microsoft.com/office/powerpoint/2010/main" val="4215335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186A7-9095-3D6D-F410-703002F2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42D01EB-B9E8-7124-65F2-BB38E1771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9A624-54C8-91B7-01C7-20B4120FA652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</p:spTree>
    <p:extLst>
      <p:ext uri="{BB962C8B-B14F-4D97-AF65-F5344CB8AC3E}">
        <p14:creationId xmlns:p14="http://schemas.microsoft.com/office/powerpoint/2010/main" val="1778546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1F9CFA0-4A98-8EA6-031C-C4EAACB4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1150" y="1227868"/>
            <a:ext cx="8521700" cy="32656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BCD53-D1EC-9384-F5E5-FFB4D65B349C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</p:spTree>
    <p:extLst>
      <p:ext uri="{BB962C8B-B14F-4D97-AF65-F5344CB8AC3E}">
        <p14:creationId xmlns:p14="http://schemas.microsoft.com/office/powerpoint/2010/main" val="21705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Mandatory?” No, but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636A-3C4A-73AC-81F5-F7D8C472A3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10x strongly</a:t>
            </a:r>
            <a:r>
              <a:rPr lang="en-US" dirty="0"/>
              <a:t> recommended. </a:t>
            </a:r>
          </a:p>
          <a:p>
            <a:r>
              <a:rPr lang="en-US" dirty="0"/>
              <a:t>It is a must-have skill if you’re considering going to any research field.</a:t>
            </a:r>
          </a:p>
          <a:p>
            <a:endParaRPr lang="en-US" dirty="0"/>
          </a:p>
        </p:txBody>
      </p:sp>
      <p:pic>
        <p:nvPicPr>
          <p:cNvPr id="1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95116B-145A-295F-3F34-EEEDFE39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6" y="959031"/>
            <a:ext cx="6128619" cy="33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4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1877-92BC-5AC2-F3D8-DD3CF6FA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64354-4CA7-5ACF-0AC1-60C16A6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DA322-020A-F420-903A-3122EE6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is the sparsity limitations.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insufficient model of language because language has long-distance dependencies: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26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How Good is Our Language Model? 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D425-2B74-24C6-F93C-1C4A79B0A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reating a document in Overleaf - Overleaf, Online LaTeX Editor">
            <a:extLst>
              <a:ext uri="{FF2B5EF4-FFF2-40B4-BE49-F238E27FC236}">
                <a16:creationId xmlns:a16="http://schemas.microsoft.com/office/drawing/2014/main" id="{264FADB6-F605-0F1F-85F5-487772AF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34" y="1167680"/>
            <a:ext cx="6281732" cy="32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</p:spTree>
    <p:extLst>
      <p:ext uri="{BB962C8B-B14F-4D97-AF65-F5344CB8AC3E}">
        <p14:creationId xmlns:p14="http://schemas.microsoft.com/office/powerpoint/2010/main" val="262473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Bi-grams: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Tri-grams: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blipFill>
                <a:blip r:embed="rId2"/>
                <a:stretch>
                  <a:fillRect t="-61983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blipFill>
                <a:blip r:embed="rId3"/>
                <a:stretch>
                  <a:fillRect t="-61983" b="-10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4572000" y="3064033"/>
            <a:ext cx="3302608" cy="926992"/>
          </a:xfrm>
          <a:prstGeom prst="wedgeRoundRectCallout">
            <a:avLst>
              <a:gd name="adj1" fmla="val -21215"/>
              <a:gd name="adj2" fmla="val -77099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5FB2-C1EB-110F-2216-C0BF5652BF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47CF22-872A-3920-2D0A-6EA7B7FD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1017725"/>
            <a:ext cx="5213216" cy="3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0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3993505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A0F5-875D-6942-A512-4C2F9F7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38 million words, test 1.5	million words, Wall	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77624"/>
              </p:ext>
            </p:extLst>
          </p:nvPr>
        </p:nvGraphicFramePr>
        <p:xfrm>
          <a:off x="366856" y="2330221"/>
          <a:ext cx="803796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4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4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4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 t="-61157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“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2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0512" y="1393723"/>
            <a:ext cx="3481788" cy="3416300"/>
          </a:xfrm>
        </p:spPr>
      </p:pic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Thus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3" y="2085405"/>
            <a:ext cx="7188926" cy="2783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1910C-554B-D41F-8660-404247A9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6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/>
              <a:t>Language model </a:t>
            </a:r>
            <a:r>
              <a:rPr lang="en-US" sz="2400" dirty="0"/>
              <a:t>are self-supervised, or predictive models of language. </a:t>
            </a:r>
          </a:p>
          <a:p>
            <a:endParaRPr lang="en-US" sz="2400" dirty="0"/>
          </a:p>
          <a:p>
            <a:r>
              <a:rPr lang="en-US" sz="2400" dirty="0"/>
              <a:t>Now the question is:</a:t>
            </a:r>
            <a:r>
              <a:rPr lang="en-US" sz="2400" b="1" dirty="0"/>
              <a:t> </a:t>
            </a:r>
            <a:r>
              <a:rPr lang="en-US" sz="2400" dirty="0"/>
              <a:t>how do you formulate and build them?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3373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7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03BEDC8-0A57-B190-FA19-5F24EA6DCA85}"/>
              </a:ext>
            </a:extLst>
          </p:cNvPr>
          <p:cNvSpPr/>
          <p:nvPr/>
        </p:nvSpPr>
        <p:spPr>
          <a:xfrm>
            <a:off x="229320" y="2202528"/>
            <a:ext cx="2409026" cy="882200"/>
          </a:xfrm>
          <a:prstGeom prst="wedgeRoundRectCallout">
            <a:avLst>
              <a:gd name="adj1" fmla="val -8181"/>
              <a:gd name="adj2" fmla="val 634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build this function?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4D52A2-6CFF-EBF9-8DC9-3C5C5E447C83}"/>
              </a:ext>
            </a:extLst>
          </p:cNvPr>
          <p:cNvSpPr/>
          <p:nvPr/>
        </p:nvSpPr>
        <p:spPr>
          <a:xfrm>
            <a:off x="234805" y="3772409"/>
            <a:ext cx="2409026" cy="882200"/>
          </a:xfrm>
          <a:prstGeom prst="wedgeRoundRectCallout">
            <a:avLst>
              <a:gd name="adj1" fmla="val -7839"/>
              <a:gd name="adj2" fmla="val -672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for rescue! </a:t>
            </a:r>
          </a:p>
        </p:txBody>
      </p:sp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will need in coming sessions that one can build these models with neural networks.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These will be effective predictive models based on feed-forward networks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Challenges with count-based language Modeling and toward alternatives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4406</Words>
  <Application>Microsoft Macintosh PowerPoint</Application>
  <PresentationFormat>On-screen Show (16:9)</PresentationFormat>
  <Paragraphs>679</Paragraphs>
  <Slides>75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95" baseType="lpstr">
      <vt:lpstr>Times New Roman</vt:lpstr>
      <vt:lpstr>Trebuchet MS</vt:lpstr>
      <vt:lpstr>Roboto</vt:lpstr>
      <vt:lpstr>Merriweather Sans</vt:lpstr>
      <vt:lpstr>Arial</vt:lpstr>
      <vt:lpstr>Corbel</vt:lpstr>
      <vt:lpstr>Courier New</vt:lpstr>
      <vt:lpstr>Cambria Math</vt:lpstr>
      <vt:lpstr>Calibri</vt:lpstr>
      <vt:lpstr>Verdana</vt:lpstr>
      <vt:lpstr>Consolas</vt:lpstr>
      <vt:lpstr>Source Sans Pro</vt:lpstr>
      <vt:lpstr>Tahoma</vt:lpstr>
      <vt:lpstr>Source Serif Pro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Modeling</vt:lpstr>
      <vt:lpstr>HW1 is released!  </vt:lpstr>
      <vt:lpstr>“My Colab Is Running Out of Memory” </vt:lpstr>
      <vt:lpstr>“Is Typesetting Mandatory?” No, but … </vt:lpstr>
      <vt:lpstr>“Is Typesetting Mandatory?"</vt:lpstr>
      <vt:lpstr>“Is Typesetting Mandatory?"</vt:lpstr>
      <vt:lpstr>Language Modeling: Motivation</vt:lpstr>
      <vt:lpstr>Chapter 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over Language </vt:lpstr>
      <vt:lpstr>Doing Things with Language Model </vt:lpstr>
      <vt:lpstr>Doing Things with Language Model (2)</vt:lpstr>
      <vt:lpstr>Doing Things with Language Model (3)</vt:lpstr>
      <vt:lpstr>Why Should We Care About Language Modeling?</vt:lpstr>
      <vt:lpstr>You use Language Models every day! </vt:lpstr>
      <vt:lpstr>You use Language Models every day! </vt:lpstr>
      <vt:lpstr>You use Language Models every day! </vt:lpstr>
      <vt:lpstr>It Can be Misused Too … </vt:lpstr>
      <vt:lpstr>The Language Modeling Problem in General Form 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N-gram Language Models </vt:lpstr>
      <vt:lpstr>Pre-Computed N-Grams </vt:lpstr>
      <vt:lpstr>Pre-Computed N-Grams </vt:lpstr>
      <vt:lpstr>Pre-Computed N-Grams </vt:lpstr>
      <vt:lpstr>Pre-Computed N-Grams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Chapter Plan </vt:lpstr>
      <vt:lpstr>How Good is Our Language Model? 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Recap Thus Far </vt:lpstr>
      <vt:lpstr>N-Gram Language Models, A Historical Highlight 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31</cp:revision>
  <dcterms:modified xsi:type="dcterms:W3CDTF">2023-11-13T00:24:16Z</dcterms:modified>
</cp:coreProperties>
</file>